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49"/>
  </p:notesMasterIdLst>
  <p:sldIdLst>
    <p:sldId id="256" r:id="rId2"/>
    <p:sldId id="947" r:id="rId3"/>
    <p:sldId id="957" r:id="rId4"/>
    <p:sldId id="762" r:id="rId5"/>
    <p:sldId id="958" r:id="rId6"/>
    <p:sldId id="471" r:id="rId7"/>
    <p:sldId id="763" r:id="rId8"/>
    <p:sldId id="579" r:id="rId9"/>
    <p:sldId id="563" r:id="rId10"/>
    <p:sldId id="955" r:id="rId11"/>
    <p:sldId id="664" r:id="rId12"/>
    <p:sldId id="564" r:id="rId13"/>
    <p:sldId id="672" r:id="rId14"/>
    <p:sldId id="566" r:id="rId15"/>
    <p:sldId id="565" r:id="rId16"/>
    <p:sldId id="740" r:id="rId17"/>
    <p:sldId id="741" r:id="rId18"/>
    <p:sldId id="499" r:id="rId19"/>
    <p:sldId id="508" r:id="rId20"/>
    <p:sldId id="520" r:id="rId21"/>
    <p:sldId id="557" r:id="rId22"/>
    <p:sldId id="841" r:id="rId23"/>
    <p:sldId id="667" r:id="rId24"/>
    <p:sldId id="681" r:id="rId25"/>
    <p:sldId id="668" r:id="rId26"/>
    <p:sldId id="669" r:id="rId27"/>
    <p:sldId id="584" r:id="rId28"/>
    <p:sldId id="703" r:id="rId29"/>
    <p:sldId id="825" r:id="rId30"/>
    <p:sldId id="671" r:id="rId31"/>
    <p:sldId id="870" r:id="rId32"/>
    <p:sldId id="569" r:id="rId33"/>
    <p:sldId id="708" r:id="rId34"/>
    <p:sldId id="872" r:id="rId35"/>
    <p:sldId id="871" r:id="rId36"/>
    <p:sldId id="662" r:id="rId37"/>
    <p:sldId id="578" r:id="rId38"/>
    <p:sldId id="510" r:id="rId39"/>
    <p:sldId id="663" r:id="rId40"/>
    <p:sldId id="549" r:id="rId41"/>
    <p:sldId id="577" r:id="rId42"/>
    <p:sldId id="572" r:id="rId43"/>
    <p:sldId id="598" r:id="rId44"/>
    <p:sldId id="959" r:id="rId45"/>
    <p:sldId id="960" r:id="rId46"/>
    <p:sldId id="826" r:id="rId47"/>
    <p:sldId id="551" r:id="rId48"/>
    <p:sldId id="869" r:id="rId49"/>
    <p:sldId id="690" r:id="rId50"/>
    <p:sldId id="518" r:id="rId51"/>
    <p:sldId id="587" r:id="rId52"/>
    <p:sldId id="591" r:id="rId53"/>
    <p:sldId id="590" r:id="rId54"/>
    <p:sldId id="588" r:id="rId55"/>
    <p:sldId id="589" r:id="rId56"/>
    <p:sldId id="764" r:id="rId57"/>
    <p:sldId id="770" r:id="rId58"/>
    <p:sldId id="771" r:id="rId59"/>
    <p:sldId id="597" r:id="rId60"/>
    <p:sldId id="765" r:id="rId61"/>
    <p:sldId id="766" r:id="rId62"/>
    <p:sldId id="950" r:id="rId63"/>
    <p:sldId id="951" r:id="rId64"/>
    <p:sldId id="896" r:id="rId65"/>
    <p:sldId id="875" r:id="rId66"/>
    <p:sldId id="784" r:id="rId67"/>
    <p:sldId id="730" r:id="rId68"/>
    <p:sldId id="786" r:id="rId69"/>
    <p:sldId id="787" r:id="rId70"/>
    <p:sldId id="785" r:id="rId71"/>
    <p:sldId id="930" r:id="rId72"/>
    <p:sldId id="788" r:id="rId73"/>
    <p:sldId id="514" r:id="rId74"/>
    <p:sldId id="602" r:id="rId75"/>
    <p:sldId id="876" r:id="rId76"/>
    <p:sldId id="877" r:id="rId77"/>
    <p:sldId id="603" r:id="rId78"/>
    <p:sldId id="897" r:id="rId79"/>
    <p:sldId id="878" r:id="rId80"/>
    <p:sldId id="932" r:id="rId81"/>
    <p:sldId id="898" r:id="rId82"/>
    <p:sldId id="931" r:id="rId83"/>
    <p:sldId id="879" r:id="rId84"/>
    <p:sldId id="881" r:id="rId85"/>
    <p:sldId id="885" r:id="rId86"/>
    <p:sldId id="886" r:id="rId87"/>
    <p:sldId id="882" r:id="rId88"/>
    <p:sldId id="883" r:id="rId89"/>
    <p:sldId id="888" r:id="rId90"/>
    <p:sldId id="887" r:id="rId91"/>
    <p:sldId id="889" r:id="rId92"/>
    <p:sldId id="744" r:id="rId93"/>
    <p:sldId id="724" r:id="rId94"/>
    <p:sldId id="894" r:id="rId95"/>
    <p:sldId id="890" r:id="rId96"/>
    <p:sldId id="891" r:id="rId97"/>
    <p:sldId id="895" r:id="rId98"/>
    <p:sldId id="619" r:id="rId99"/>
    <p:sldId id="698" r:id="rId100"/>
    <p:sldId id="699" r:id="rId101"/>
    <p:sldId id="900" r:id="rId102"/>
    <p:sldId id="899" r:id="rId103"/>
    <p:sldId id="775" r:id="rId104"/>
    <p:sldId id="805" r:id="rId105"/>
    <p:sldId id="806" r:id="rId106"/>
    <p:sldId id="901" r:id="rId107"/>
    <p:sldId id="902" r:id="rId108"/>
    <p:sldId id="903" r:id="rId109"/>
    <p:sldId id="907" r:id="rId110"/>
    <p:sldId id="904" r:id="rId111"/>
    <p:sldId id="905" r:id="rId112"/>
    <p:sldId id="908" r:id="rId113"/>
    <p:sldId id="909" r:id="rId114"/>
    <p:sldId id="910" r:id="rId115"/>
    <p:sldId id="934" r:id="rId116"/>
    <p:sldId id="911" r:id="rId117"/>
    <p:sldId id="935" r:id="rId118"/>
    <p:sldId id="912" r:id="rId119"/>
    <p:sldId id="936" r:id="rId120"/>
    <p:sldId id="913" r:id="rId121"/>
    <p:sldId id="948" r:id="rId122"/>
    <p:sldId id="914" r:id="rId123"/>
    <p:sldId id="915" r:id="rId124"/>
    <p:sldId id="916" r:id="rId125"/>
    <p:sldId id="917" r:id="rId126"/>
    <p:sldId id="918" r:id="rId127"/>
    <p:sldId id="919" r:id="rId128"/>
    <p:sldId id="920" r:id="rId129"/>
    <p:sldId id="949" r:id="rId130"/>
    <p:sldId id="921" r:id="rId131"/>
    <p:sldId id="778" r:id="rId132"/>
    <p:sldId id="938" r:id="rId133"/>
    <p:sldId id="937" r:id="rId134"/>
    <p:sldId id="939" r:id="rId135"/>
    <p:sldId id="924" r:id="rId136"/>
    <p:sldId id="940" r:id="rId137"/>
    <p:sldId id="927" r:id="rId138"/>
    <p:sldId id="928" r:id="rId139"/>
    <p:sldId id="941" r:id="rId140"/>
    <p:sldId id="929" r:id="rId141"/>
    <p:sldId id="942" r:id="rId142"/>
    <p:sldId id="874" r:id="rId143"/>
    <p:sldId id="943" r:id="rId144"/>
    <p:sldId id="944" r:id="rId145"/>
    <p:sldId id="945" r:id="rId146"/>
    <p:sldId id="946" r:id="rId147"/>
    <p:sldId id="550" r:id="rId14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957"/>
            <p14:sldId id="762"/>
            <p14:sldId id="958"/>
            <p14:sldId id="471"/>
            <p14:sldId id="763"/>
            <p14:sldId id="579"/>
            <p14:sldId id="563"/>
            <p14:sldId id="955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959"/>
            <p14:sldId id="960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950"/>
            <p14:sldId id="951"/>
            <p14:sldId id="896"/>
            <p14:sldId id="875"/>
            <p14:sldId id="784"/>
            <p14:sldId id="730"/>
            <p14:sldId id="786"/>
            <p14:sldId id="787"/>
            <p14:sldId id="785"/>
            <p14:sldId id="930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932"/>
            <p14:sldId id="898"/>
            <p14:sldId id="931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34"/>
            <p14:sldId id="911"/>
            <p14:sldId id="935"/>
            <p14:sldId id="912"/>
            <p14:sldId id="936"/>
            <p14:sldId id="913"/>
            <p14:sldId id="948"/>
            <p14:sldId id="914"/>
            <p14:sldId id="915"/>
            <p14:sldId id="916"/>
            <p14:sldId id="917"/>
            <p14:sldId id="918"/>
            <p14:sldId id="919"/>
            <p14:sldId id="920"/>
            <p14:sldId id="949"/>
            <p14:sldId id="921"/>
            <p14:sldId id="778"/>
            <p14:sldId id="938"/>
            <p14:sldId id="937"/>
            <p14:sldId id="939"/>
            <p14:sldId id="924"/>
            <p14:sldId id="940"/>
            <p14:sldId id="927"/>
            <p14:sldId id="928"/>
            <p14:sldId id="941"/>
            <p14:sldId id="929"/>
            <p14:sldId id="942"/>
            <p14:sldId id="874"/>
            <p14:sldId id="943"/>
            <p14:sldId id="944"/>
            <p14:sldId id="945"/>
            <p14:sldId id="946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EF7D1D"/>
    <a:srgbClr val="EB544F"/>
    <a:srgbClr val="B58900"/>
    <a:srgbClr val="57B98F"/>
    <a:srgbClr val="D6A08C"/>
    <a:srgbClr val="41719C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4"/>
    <p:restoredTop sz="96853" autoAdjust="0"/>
  </p:normalViewPr>
  <p:slideViewPr>
    <p:cSldViewPr snapToGrid="0" snapToObjects="1">
      <p:cViewPr varScale="1">
        <p:scale>
          <a:sx n="270" d="100"/>
          <a:sy n="270" d="100"/>
        </p:scale>
        <p:origin x="243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14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222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919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853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092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701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6375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534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6855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5529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715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73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22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lshartmann/graphql-java-workshop" TargetMode="Externa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apollographql.vscode-apollo" TargetMode="External"/><Relationship Id="rId2" Type="http://schemas.openxmlformats.org/officeDocument/2006/relationships/hyperlink" Target="https://plugins.jetbrains.com/plugin/8097-js-graphql" TargetMode="Externa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418669" y="816188"/>
            <a:ext cx="9905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2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2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Api</a:t>
            </a:r>
            <a:r>
              <a:rPr lang="de-DE" sz="1400" spc="80" dirty="0">
                <a:solidFill>
                  <a:srgbClr val="D4EBE9"/>
                </a:solidFill>
              </a:rPr>
              <a:t> Conference Online | April, 12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916015" y="4554593"/>
            <a:ext cx="5866323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1377138" y="3333304"/>
            <a:ext cx="6405200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948815" y="4163798"/>
            <a:ext cx="715171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-java-workshop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326984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Popular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JavaScript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world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but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becomes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popular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environments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00548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812801" y="2729409"/>
            <a:ext cx="759153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57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</a:t>
            </a:r>
            <a:r>
              <a:rPr lang="de-DE" b="1" dirty="0">
                <a:solidFill>
                  <a:srgbClr val="B58900"/>
                </a:solidFill>
                <a:latin typeface="Source Sans Pro Semibold" panose="020B0503030403020204" pitchFamily="34" charset="77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Felder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vorgenommen werden in: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endParaRPr lang="de-DE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GraphQLApiConfiguration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.setupWiring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kannst Du die fertige Schema-Datei aus 01_schema_fertig in deinen Workspace kopieren nach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src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main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Unit-Tests in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PAllProjectMgmtApplicationTests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sollten funktionieren (@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Ignore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entfernen)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Hinweis:  manchmal funktioniert automatisches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Reload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richtig (dubiose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-Fehler zur Laufzeit), dann Server manuell neu starten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DataFetcher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64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Außerdem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JUnit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-Tests in der Klasse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ProjectMgmtApplicationTests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3970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4885268" y="2144971"/>
            <a:ext cx="33358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55194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hinzufügen</a:t>
            </a:r>
            <a:endParaRPr lang="de-DE" i="1" dirty="0"/>
          </a:p>
          <a:p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0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still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mainstreanm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many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experiments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ideas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but not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much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proven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best-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practices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...but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some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less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big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players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8995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203201" y="3768864"/>
            <a:ext cx="956733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BatchLoaderWithContext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BatchLoaderEnvironment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env.getContext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userService</a:t>
            </a:r>
            <a:r>
              <a:rPr lang="de-DE" sz="11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1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context.getUserService</a:t>
            </a:r>
            <a:r>
              <a:rPr lang="de-DE" sz="11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bekommt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657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598911" y="2949468"/>
            <a:ext cx="87081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ProjectMgmtGraphQLContextBuilder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context.getDataLoaderRegistry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register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dataLoaders.userDataLoader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3: Registrieren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einer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registriert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beim Erzeugen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befüllt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53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6B83ACF-798F-E440-A225-4A4B6359E721}"/>
              </a:ext>
            </a:extLst>
          </p:cNvPr>
          <p:cNvSpPr/>
          <p:nvPr/>
        </p:nvSpPr>
        <p:spPr>
          <a:xfrm>
            <a:off x="1793474" y="2860959"/>
            <a:ext cx="4953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useDataLoader</a:t>
            </a:r>
            <a:r>
              <a:rPr lang="de-DE" sz="16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6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6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b="1" i="1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4734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66EDD13-6C8F-FD4D-A6CC-C5DCC0C7AD36}"/>
              </a:ext>
            </a:extLst>
          </p:cNvPr>
          <p:cNvSpPr/>
          <p:nvPr/>
        </p:nvSpPr>
        <p:spPr>
          <a:xfrm>
            <a:off x="2236411" y="3240157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useEntityGraph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7466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3573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08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REST-Zugriffe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nh.graphql.projectmgmt.graphql.fetcher.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einen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BatchLoaderWithContext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 (s. TODOs dort)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ProjectMgmtGraphQLContextBuilder.addDataLoaders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musst Du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DataLoaderRegistry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hinzufügen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kannst Du deinen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um die User-Objekte zu laden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Überprüfe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ob die Zugriffe auf den User-Service reduziert werden, dazu am Besten in deinem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entsprechende Log-Ausgaben einbauen.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UserService-Application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loggt alle Anfragen auf ihrer Konsole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20118733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641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 REST- und Datenbankzugriffe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Datenbank-Zugriffe optimieren</a:t>
            </a:r>
          </a:p>
          <a:p>
            <a:pPr>
              <a:lnSpc>
                <a:spcPct val="120000"/>
              </a:lnSpc>
            </a:pPr>
            <a:r>
              <a:rPr lang="de-DE" sz="2000" u="sng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Kopiere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code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/material/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ProjectRepository.java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deinen Workspace und ersetze die bestehende Klasse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nh.graphql.projectmgmt.domain.ProjectRepository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Übung 1 haben wir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am Query implementiert.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diesen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sollst Du nun jeweils prüfen ob im Query das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 und/oder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category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'-Feld enthalten ist und die Informationen an die Aufrufe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ProjectRepository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übergeben.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Falls deine </a:t>
            </a:r>
            <a:r>
              <a:rPr lang="de-DE" sz="16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funktionieren, kannst Du dir den fertigen Stand aus ___ kopieren.</a:t>
            </a:r>
            <a:b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jeweils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Hibernate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generierten SQL-Aufrufe kannst Du im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der Konsole kontrollieren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</a:t>
            </a:r>
            <a:r>
              <a:rPr lang="de-DE" dirty="0" err="1">
                <a:solidFill>
                  <a:srgbClr val="D4EBE9"/>
                </a:solidFill>
              </a:rPr>
              <a:t>DataFetching</a:t>
            </a:r>
            <a:r>
              <a:rPr lang="de-DE" dirty="0">
                <a:solidFill>
                  <a:srgbClr val="D4EBE9"/>
                </a:solidFill>
              </a:rPr>
              <a:t> optimieren</a:t>
            </a:r>
          </a:p>
        </p:txBody>
      </p:sp>
    </p:spTree>
    <p:extLst>
      <p:ext uri="{BB962C8B-B14F-4D97-AF65-F5344CB8AC3E}">
        <p14:creationId xmlns:p14="http://schemas.microsoft.com/office/powerpoint/2010/main" val="835093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67733" y="1224029"/>
            <a:ext cx="9838267" cy="3629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-java-tools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-java-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kickstart.com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74130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POJOs, Schema weiterhin per SDL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Starten wird überprüft, ob für alle Felder 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 ist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Methoden an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-Klasse entsprechen Feld-Namen im Objekt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Argumente werden als Java-Parameter übergeben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623041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ebenfalls als Argument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113598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für eigene Typen gebaut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Parameter an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&lt;Project&gt;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parent.getOwnerId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88458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71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159283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 für Spring Boot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7BD6486-8EA1-0548-898F-3C70B1EFBEEA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1105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9202A6-701C-C347-8823-5E996EB43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Themen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C29D97-2BB6-7C48-9C29-170A07876E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Habt ihr Fragen? Was sollen wir uns noch anschauen?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93848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8343995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12598" y="377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30438217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6188798" y="3979753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4680732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FF0000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50457D8-B739-E046-BBD8-429B67507980}"/>
              </a:ext>
            </a:extLst>
          </p:cNvPr>
          <p:cNvSpPr txBox="1"/>
          <p:nvPr/>
        </p:nvSpPr>
        <p:spPr>
          <a:xfrm>
            <a:off x="7594265" y="5719377"/>
            <a:ext cx="324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278080235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077549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Was können wir verbessern, um die Probleme zu lösen?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EB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0810151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358221" y="4155994"/>
            <a:ext cx="9189556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wjax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http://localhost:5000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trainer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233583" y="4192318"/>
            <a:ext cx="2089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86FAC5-17C5-944D-9FA9-2695EB243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563" y="540858"/>
            <a:ext cx="5498873" cy="353906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D34D6A9-0271-104B-98C9-A1517C76F6B5}"/>
              </a:ext>
            </a:extLst>
          </p:cNvPr>
          <p:cNvSpPr txBox="1"/>
          <p:nvPr/>
        </p:nvSpPr>
        <p:spPr>
          <a:xfrm>
            <a:off x="-129209" y="24286"/>
            <a:ext cx="3585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RAUS ODER HINTEN</a:t>
            </a: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Comparsion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3439E2D-FB45-054B-895C-F924E74E9FD3}"/>
              </a:ext>
            </a:extLst>
          </p:cNvPr>
          <p:cNvSpPr txBox="1"/>
          <p:nvPr/>
        </p:nvSpPr>
        <p:spPr>
          <a:xfrm>
            <a:off x="1798983" y="1570383"/>
            <a:ext cx="7770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Weiter hinten,</a:t>
            </a:r>
          </a:p>
          <a:p>
            <a:r>
              <a:rPr lang="de-DE" dirty="0">
                <a:solidFill>
                  <a:srgbClr val="FF0000"/>
                </a:solidFill>
              </a:rPr>
              <a:t>oder als Übung... die Leute sollen eine REST-API für die </a:t>
            </a:r>
            <a:r>
              <a:rPr lang="de-DE" dirty="0" err="1">
                <a:solidFill>
                  <a:srgbClr val="FF0000"/>
                </a:solidFill>
              </a:rPr>
              <a:t>ProjectAppkication</a:t>
            </a:r>
            <a:r>
              <a:rPr lang="de-DE" dirty="0">
                <a:solidFill>
                  <a:srgbClr val="FF0000"/>
                </a:solidFill>
              </a:rPr>
              <a:t> bauen</a:t>
            </a:r>
          </a:p>
        </p:txBody>
      </p:sp>
    </p:spTree>
    <p:extLst>
      <p:ext uri="{BB962C8B-B14F-4D97-AF65-F5344CB8AC3E}">
        <p14:creationId xmlns:p14="http://schemas.microsoft.com/office/powerpoint/2010/main" val="251698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66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Example</a:t>
            </a:r>
            <a:r>
              <a:rPr lang="de-DE" dirty="0"/>
              <a:t>: REST API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de-DE" dirty="0"/>
          </a:p>
          <a:p>
            <a:r>
              <a:rPr lang="de-DE" sz="1800" b="0" dirty="0" err="1">
                <a:solidFill>
                  <a:srgbClr val="36544F"/>
                </a:solidFill>
              </a:rPr>
              <a:t>Simplified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26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Example</a:t>
            </a:r>
            <a:r>
              <a:rPr lang="de-DE" dirty="0"/>
              <a:t>: REST API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de-DE" dirty="0"/>
          </a:p>
          <a:p>
            <a:r>
              <a:rPr lang="de-DE" sz="1800" b="0" dirty="0" err="1">
                <a:solidFill>
                  <a:srgbClr val="36544F"/>
                </a:solidFill>
              </a:rPr>
              <a:t>Simplified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41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4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9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45957" y="420867"/>
            <a:ext cx="82141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who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1689534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introduce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do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experience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expectations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questions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today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5F0BF17-1728-2F46-9053-242B63FB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62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Architecture</a:t>
            </a:r>
            <a:r>
              <a:rPr lang="de-DE" dirty="0"/>
              <a:t>" Project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weiterentwickelt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konsumiert nur explizit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abgefragte Daten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314212" y="4402637"/>
            <a:ext cx="9185388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3D629-79B9-F84E-ACF9-D568D2A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35" y="1238054"/>
            <a:ext cx="4517272" cy="28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insert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placeholders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statements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They're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send in a separate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object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55" y="3315918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Why</a:t>
            </a:r>
            <a:r>
              <a:rPr lang="de-DE" dirty="0">
                <a:solidFill>
                  <a:srgbClr val="025249"/>
                </a:solidFill>
              </a:rPr>
              <a:t> GraphQL?  Basics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motivation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GraphQL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Java </a:t>
            </a:r>
            <a:r>
              <a:rPr lang="de-DE" dirty="0" err="1">
                <a:solidFill>
                  <a:srgbClr val="025249"/>
                </a:solidFill>
              </a:rPr>
              <a:t>Applications</a:t>
            </a:r>
            <a:endParaRPr lang="de-DE" dirty="0">
              <a:solidFill>
                <a:srgbClr val="025249"/>
              </a:solidFill>
            </a:endParaRP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Implementing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your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own</a:t>
            </a:r>
            <a:r>
              <a:rPr lang="de-DE" b="0" dirty="0">
                <a:solidFill>
                  <a:srgbClr val="025249"/>
                </a:solidFill>
              </a:rPr>
              <a:t> API</a:t>
            </a:r>
          </a:p>
          <a:p>
            <a:pPr algn="ctr"/>
            <a:r>
              <a:rPr lang="de-DE" b="0" dirty="0" err="1">
                <a:solidFill>
                  <a:srgbClr val="025249"/>
                </a:solidFill>
              </a:rPr>
              <a:t>Optimizations</a:t>
            </a:r>
            <a:endParaRPr lang="de-DE" b="0" dirty="0">
              <a:solidFill>
                <a:srgbClr val="025249"/>
              </a:solidFill>
            </a:endParaRP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Outlook: different </a:t>
            </a:r>
            <a:r>
              <a:rPr lang="de-DE" b="0" dirty="0" err="1">
                <a:solidFill>
                  <a:srgbClr val="025249"/>
                </a:solidFill>
              </a:rPr>
              <a:t>frameworks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for</a:t>
            </a:r>
            <a:r>
              <a:rPr lang="de-DE" b="0" dirty="0">
                <a:solidFill>
                  <a:srgbClr val="025249"/>
                </a:solidFill>
              </a:rPr>
              <a:t> 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3. Q&amp;A,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At </a:t>
            </a:r>
            <a:r>
              <a:rPr lang="de-DE" dirty="0" err="1">
                <a:solidFill>
                  <a:srgbClr val="025249"/>
                </a:solidFill>
              </a:rPr>
              <a:t>any</a:t>
            </a:r>
            <a:r>
              <a:rPr lang="de-DE" dirty="0">
                <a:solidFill>
                  <a:srgbClr val="025249"/>
                </a:solidFill>
              </a:rPr>
              <a:t> time: </a:t>
            </a:r>
            <a:r>
              <a:rPr lang="de-DE" i="1" dirty="0" err="1">
                <a:solidFill>
                  <a:srgbClr val="025249"/>
                </a:solidFill>
              </a:rPr>
              <a:t>your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questions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and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discussions</a:t>
            </a:r>
            <a:r>
              <a:rPr lang="de-DE" dirty="0">
                <a:solidFill>
                  <a:srgbClr val="025249"/>
                </a:solidFill>
              </a:rPr>
              <a:t>!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 err="1">
                <a:solidFill>
                  <a:srgbClr val="025249"/>
                </a:solidFill>
              </a:rPr>
              <a:t>Please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don't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hesitate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to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participate</a:t>
            </a:r>
            <a:r>
              <a:rPr lang="de-DE" dirty="0">
                <a:solidFill>
                  <a:srgbClr val="025249"/>
                </a:solidFill>
              </a:rPr>
              <a:t> via </a:t>
            </a:r>
            <a:r>
              <a:rPr lang="de-DE" dirty="0" err="1">
                <a:solidFill>
                  <a:srgbClr val="025249"/>
                </a:solidFill>
              </a:rPr>
              <a:t>chat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or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audio</a:t>
            </a:r>
            <a:r>
              <a:rPr lang="de-DE" dirty="0">
                <a:solidFill>
                  <a:srgbClr val="02524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Normaly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POST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enormous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still HTTP 200 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7219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Response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extensions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proprietary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debugging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informations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0709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Exercise</a:t>
            </a:r>
            <a:r>
              <a:rPr lang="de-DE" dirty="0">
                <a:solidFill>
                  <a:srgbClr val="D4EBE9"/>
                </a:solidFill>
              </a:rPr>
              <a:t>: </a:t>
            </a:r>
            <a:r>
              <a:rPr lang="de-DE" dirty="0" err="1">
                <a:solidFill>
                  <a:srgbClr val="D4EBE9"/>
                </a:solidFill>
              </a:rPr>
              <a:t>running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Familiarise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yourself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machine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I'll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copy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URL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to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the</a:t>
            </a:r>
            <a:r>
              <a:rPr lang="de-DE" sz="2400" b="1" i="1" dirty="0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Code Pro Medium" panose="020B0509030403020204" pitchFamily="49" charset="0"/>
                <a:cs typeface="Source Sans Pro" charset="0"/>
              </a:rPr>
              <a:t>chat</a:t>
            </a:r>
            <a:endParaRPr lang="de-DE" sz="2400" b="1" i="1" dirty="0">
              <a:solidFill>
                <a:srgbClr val="9E60B8"/>
              </a:solidFill>
              <a:latin typeface="Source Sans Pro Semibold" panose="020B0503030403020204" pitchFamily="34" charset="0"/>
              <a:ea typeface="Source Code Pro Medium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Explore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management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application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 a Query,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IDs)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Pick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execute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zoom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🙋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639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DI,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relation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Spring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various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other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projects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integrating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JavaEE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/ Spring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Today...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95634"/>
            <a:ext cx="9499600" cy="552382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9.00 – 10.30 Workshop Part 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10.30 – 11.00 Coffee Break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11.00 – 12.30 Workshop Part 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12.30 – 13.30 Lunch 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13.30 – 15.00 Workshop Part III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15.00 – 15.30 Coffee Break</a:t>
            </a:r>
          </a:p>
          <a:p>
            <a:pPr marL="0" indent="0" algn="ctr">
              <a:buNone/>
            </a:pPr>
            <a:endParaRPr lang="de-DE" b="0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15.30 –  17.00 Workshop Part IV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08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GraphQL API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describes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Responses)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Scalar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u="sng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</a:t>
            </a:r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</a:t>
            </a:r>
            <a:endParaRPr lang="de-DE" sz="1600" b="1" u="sng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Serialized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string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, but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never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get's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interpreted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somehow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and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their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similiar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Enumeration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complex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Field </a:t>
            </a:r>
            <a:r>
              <a:rPr lang="de-DE" sz="16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arguments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7" y="2187709"/>
            <a:ext cx="6708888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Basics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58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Evolution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anytime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"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not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anylonger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Usage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clients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tracked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analyzed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46519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65491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704E9F-3C01-BA4D-8BA1-40A8AFC1A732}"/>
              </a:ext>
            </a:extLst>
          </p:cNvPr>
          <p:cNvSpPr/>
          <p:nvPr/>
        </p:nvSpPr>
        <p:spPr>
          <a:xfrm>
            <a:off x="7947405" y="5428299"/>
            <a:ext cx="10798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C17F1A9-3840-E941-AE45-16BD3FB7D730}"/>
              </a:ext>
            </a:extLst>
          </p:cNvPr>
          <p:cNvCxnSpPr>
            <a:cxnSpLocks/>
          </p:cNvCxnSpPr>
          <p:nvPr/>
        </p:nvCxnSpPr>
        <p:spPr>
          <a:xfrm flipV="1">
            <a:off x="8422018" y="5102919"/>
            <a:ext cx="0" cy="32538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06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-files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Documentation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(like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Javadoc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#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blockwise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""",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formatting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</a:t>
            </a:r>
            <a:r>
              <a:rPr lang="de-DE" sz="1625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split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across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files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Setup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Workspace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  <a:hlinkClick r:id="rId2"/>
              </a:rPr>
              <a:t>https://github.com/nilshartmann/graphql-java-workshop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otherwise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pull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latest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git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Excercise</a:t>
            </a:r>
            <a:r>
              <a:rPr lang="de-DE" dirty="0">
                <a:solidFill>
                  <a:srgbClr val="D4EBE9"/>
                </a:solidFill>
              </a:rPr>
              <a:t> - </a:t>
            </a:r>
            <a:r>
              <a:rPr lang="de-DE" dirty="0" err="1">
                <a:solidFill>
                  <a:srgbClr val="D4EBE9"/>
                </a:solidFill>
              </a:rPr>
              <a:t>Preparation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462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80236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1011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453839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3FD0F33-60E5-F94E-B583-90D04A20F6BF}"/>
              </a:ext>
            </a:extLst>
          </p:cNvPr>
          <p:cNvSpPr txBox="1"/>
          <p:nvPr/>
        </p:nvSpPr>
        <p:spPr>
          <a:xfrm>
            <a:off x="203200" y="1026060"/>
            <a:ext cx="9906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Preparation</a:t>
            </a:r>
            <a:endParaRPr lang="de-DE" sz="2000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D04397-C1CC-3746-AB11-58F4749B2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74222"/>
            <a:ext cx="4118644" cy="3160429"/>
          </a:xfrm>
          <a:prstGeom prst="rect">
            <a:avLst/>
          </a:prstGeom>
        </p:spPr>
      </p:pic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</p:cNvCxnSpPr>
          <p:nvPr/>
        </p:nvCxnSpPr>
        <p:spPr>
          <a:xfrm flipH="1">
            <a:off x="4348515" y="3999216"/>
            <a:ext cx="807686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348515" y="3986064"/>
            <a:ext cx="850020" cy="38950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883302" y="5297108"/>
            <a:ext cx="228935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53733" y="4646170"/>
            <a:ext cx="2818924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9D387ED1-1A8F-524F-9F4C-42EAD6261FD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3623735" y="3731072"/>
            <a:ext cx="1574800" cy="25499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ÜbungEN</a:t>
            </a:r>
            <a:r>
              <a:rPr lang="de-DE" dirty="0">
                <a:solidFill>
                  <a:srgbClr val="D4EBE9"/>
                </a:solidFill>
              </a:rPr>
              <a:t> - Vorbereitung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5085865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Service API: http://localhost:5010/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442817"/>
            <a:ext cx="4953000" cy="9583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IDE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ProjectMgmtApplication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starten oder per "./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008C7B9-5E1B-5B43-8E8E-2D27B851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274222"/>
            <a:ext cx="4118644" cy="3160429"/>
          </a:xfrm>
          <a:prstGeom prst="rect">
            <a:avLst/>
          </a:prstGeom>
        </p:spPr>
      </p:pic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383821" y="4643613"/>
            <a:ext cx="291013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 flipV="1">
            <a:off x="2853733" y="5275385"/>
            <a:ext cx="2440223" cy="1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1419B27C-4048-A344-8F25-C846331E72BA}"/>
              </a:ext>
            </a:extLst>
          </p:cNvPr>
          <p:cNvSpPr/>
          <p:nvPr/>
        </p:nvSpPr>
        <p:spPr>
          <a:xfrm>
            <a:off x="1254453" y="5116823"/>
            <a:ext cx="159927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BFD1E02-8A92-F04C-A76A-98966712CABF}"/>
              </a:ext>
            </a:extLst>
          </p:cNvPr>
          <p:cNvSpPr/>
          <p:nvPr/>
        </p:nvSpPr>
        <p:spPr>
          <a:xfrm>
            <a:off x="1254452" y="4505024"/>
            <a:ext cx="1129369" cy="300479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2EF849-C931-1F4A-A61C-C29AD8341C4A}"/>
              </a:ext>
            </a:extLst>
          </p:cNvPr>
          <p:cNvSpPr/>
          <p:nvPr/>
        </p:nvSpPr>
        <p:spPr>
          <a:xfrm>
            <a:off x="305768" y="5938259"/>
            <a:ext cx="7823347" cy="95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Beim Ausführen von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bei Bedarf dran denken, das </a:t>
            </a:r>
            <a:r>
              <a:rPr lang="de-DE" sz="16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User Home zu setzen!</a:t>
            </a:r>
            <a:br>
              <a:rPr lang="de-DE" sz="16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... clean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bootRun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5262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  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gradlew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clean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bootRun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Diesen Prozess könnt ihr die ganze Zeit laufen lassen</a:t>
            </a:r>
            <a:br>
              <a:rPr lang="de-DE" sz="1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1400" dirty="0">
                <a:solidFill>
                  <a:srgbClr val="36544F"/>
                </a:solidFill>
                <a:latin typeface="Source Sans Pro" charset="0"/>
              </a:rPr>
              <a:t>Zum Testen, ob Prozess läuft: </a:t>
            </a:r>
            <a:r>
              <a:rPr lang="de-DE" sz="1400" dirty="0">
                <a:solidFill>
                  <a:srgbClr val="9E60B8"/>
                </a:solidFill>
                <a:latin typeface="Source Sans Pro" charset="0"/>
              </a:rPr>
              <a:t>http://localhost:5010/</a:t>
            </a:r>
            <a:r>
              <a:rPr lang="de-DE" sz="1400" dirty="0" err="1">
                <a:solidFill>
                  <a:srgbClr val="9E60B8"/>
                </a:solidFill>
                <a:latin typeface="Source Sans Pro" charset="0"/>
              </a:rPr>
              <a:t>users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-Projekt in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/backend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Eurer IDE öffnen: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File -&gt; Import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Project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IDEA: Import Project -&gt; Import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Model 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Backend starten: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Klasse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nh.graphql.projectmgmt.ProjectMgmtApplication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Nach dem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Ändern&amp;Compilieren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Server automatisch neugestartet werden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</a:t>
            </a:r>
            <a:r>
              <a:rPr lang="de-DE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http://localhost:5000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erreichbar sein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906000" cy="416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IDEA "JS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dirty="0">
              <a:hlinkClick r:id="rId2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https://plugins.jetbrains.com/plugin/8097-js-graphql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😢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Kennt jemand ein </a:t>
            </a:r>
            <a:r>
              <a:rPr lang="de-DE" dirty="0" err="1"/>
              <a:t>Plug-in</a:t>
            </a:r>
            <a:r>
              <a:rPr lang="de-DE" dirty="0"/>
              <a:t> für </a:t>
            </a:r>
            <a:r>
              <a:rPr lang="de-DE" dirty="0" err="1"/>
              <a:t>Eclipse</a:t>
            </a:r>
            <a:r>
              <a:rPr lang="de-DE" dirty="0"/>
              <a:t>?</a:t>
            </a:r>
          </a:p>
          <a:p>
            <a:pPr lvl="1">
              <a:lnSpc>
                <a:spcPct val="120000"/>
              </a:lnSpc>
            </a:pPr>
            <a:endParaRPr lang="de-DE" b="1" u="sng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Extension für VS Code "Apollo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u="sng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VS Code"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/>
              </a:rPr>
              <a:t>https://marketplace.visualstudio.com/items?itemName=apollographql.vscode-apollo</a:t>
            </a:r>
            <a:endParaRPr lang="de-DE" dirty="0">
              <a:solidFill>
                <a:srgbClr val="36544F"/>
              </a:solidFill>
              <a:latin typeface="Source Sans Pro" charset="0"/>
              <a:ea typeface="Source Code Pro" panose="020B0509030403020204" pitchFamily="49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965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Übung: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main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resources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projectmgmt.graphqls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http://localhost:5000/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-Methoden wird eine Instanz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DFE enthält Informationen über den aktuellen Query und die Umgebung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werden noch mehrere Anwendungsfälle dafür sehen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FC2076-BC1F-3645-9D9E-D853EE34CCD2}"/>
              </a:ext>
            </a:extLst>
          </p:cNvPr>
          <p:cNvSpPr/>
          <p:nvPr/>
        </p:nvSpPr>
        <p:spPr>
          <a:xfrm>
            <a:off x="347133" y="3530714"/>
            <a:ext cx="9169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getArgument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getSource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&lt;T&gt; T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getContext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DataFetchingFieldSelectionSet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getSelectionSet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&lt;K, V&gt;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getDataLoader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en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9513930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0947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das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auf Argumente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 +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allen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zum Beispiel Zugriff auf Services, Security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ermöglichen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(Alternative wäre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Injection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arbeiten)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7" y="3725565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200" y="3725565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201255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72601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oder DI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SQL,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complete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sorting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does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not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replace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backend!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Publisher: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nh.graphql.tasks.domain.TaskPublisher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83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nh.graphql.projectmgmt.graphql.config.GraphQLApiConfiguration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nh.graphql.projectmgmt.QueryExecutionTest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37168" y="3545534"/>
            <a:ext cx="97539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ProjectMgmtGraphQLContext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9949</Words>
  <Application>Microsoft Macintosh PowerPoint</Application>
  <PresentationFormat>A4-Papier (210 x 297 mm)</PresentationFormat>
  <Paragraphs>1959</Paragraphs>
  <Slides>147</Slides>
  <Notes>50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147</vt:i4>
      </vt:variant>
    </vt:vector>
  </HeadingPairs>
  <TitlesOfParts>
    <vt:vector size="16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Conference Online | April, 12 2021 | @nilshartmann</vt:lpstr>
      <vt:lpstr>https://nilshartmann.net</vt:lpstr>
      <vt:lpstr>PowerPoint-Präsentation</vt:lpstr>
      <vt:lpstr>Agenda</vt:lpstr>
      <vt:lpstr>Today...</vt:lpstr>
      <vt:lpstr>Part 1</vt:lpstr>
      <vt:lpstr>PowerPoint-Präsentation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http://localhost:5080</vt:lpstr>
      <vt:lpstr>http://localhost:5000</vt:lpstr>
      <vt:lpstr>Beispiel: Intellij IDEA</vt:lpstr>
      <vt:lpstr>PowerPoint-Präsentation</vt:lpstr>
      <vt:lpstr>Example application</vt:lpstr>
      <vt:lpstr>REST API</vt:lpstr>
      <vt:lpstr>REST</vt:lpstr>
      <vt:lpstr>REST</vt:lpstr>
      <vt:lpstr>Abfragen mit GraphQL</vt:lpstr>
      <vt:lpstr>Teil 1: Abfragen und Schema</vt:lpstr>
      <vt:lpstr>GraphQL</vt:lpstr>
      <vt:lpstr>GraphQL Einsatzszenarien</vt:lpstr>
      <vt:lpstr>Einsatzszenarien</vt:lpstr>
      <vt:lpstr>Graphql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Executing Queries</vt:lpstr>
      <vt:lpstr>Executing Queries</vt:lpstr>
      <vt:lpstr>Executing Queries</vt:lpstr>
      <vt:lpstr>Executing Queries</vt:lpstr>
      <vt:lpstr>Exercise: running Queries</vt:lpstr>
      <vt:lpstr>PowerPoint-Präsentation</vt:lpstr>
      <vt:lpstr>Teil 2: Runtime-Umgebung (AKA: Eure Anwendung)</vt:lpstr>
      <vt:lpstr>GraphQL-java</vt:lpstr>
      <vt:lpstr>GraphQL Server with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Evolution</vt:lpstr>
      <vt:lpstr>Schema Evolution</vt:lpstr>
      <vt:lpstr>GraphQL for Java applications</vt:lpstr>
      <vt:lpstr>GraphQL for Java Applications</vt:lpstr>
      <vt:lpstr>GraphQL for Java Applications</vt:lpstr>
      <vt:lpstr>Excercise - Preparation</vt:lpstr>
      <vt:lpstr>Excercise - Preparation</vt:lpstr>
      <vt:lpstr>ÜbungEN - Vorbereitung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DataFetcher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Datenbankzugriffe</vt:lpstr>
      <vt:lpstr>Laufzeitverhalten: Zusammenfassung</vt:lpstr>
      <vt:lpstr>Übung 3: DataFetching optimieren</vt:lpstr>
      <vt:lpstr>Übung 3: DataFetching optimieren</vt:lpstr>
      <vt:lpstr>Übung 3: DataFetching optimieren</vt:lpstr>
      <vt:lpstr>GraphQL-java-tools</vt:lpstr>
      <vt:lpstr>graphql-java-tools</vt:lpstr>
      <vt:lpstr>graphql-java-tools</vt:lpstr>
      <vt:lpstr>graphql-java-tools</vt:lpstr>
      <vt:lpstr>graphql-java-tools</vt:lpstr>
      <vt:lpstr>graphql-java-tools für Spring Boot</vt:lpstr>
      <vt:lpstr>graphql-java-tools für Spring Boot</vt:lpstr>
      <vt:lpstr>Weitere Themen</vt:lpstr>
      <vt:lpstr>Schema Design</vt:lpstr>
      <vt:lpstr>Schema Design</vt:lpstr>
      <vt:lpstr>Schema Design</vt:lpstr>
      <vt:lpstr>Schema Design</vt:lpstr>
      <vt:lpstr>Schema Design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1076</cp:revision>
  <cp:lastPrinted>2019-09-03T13:49:24Z</cp:lastPrinted>
  <dcterms:created xsi:type="dcterms:W3CDTF">2016-03-28T15:59:53Z</dcterms:created>
  <dcterms:modified xsi:type="dcterms:W3CDTF">2021-04-09T15:40:29Z</dcterms:modified>
</cp:coreProperties>
</file>